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3" r:id="rId1"/>
  </p:sldMasterIdLst>
  <p:notesMasterIdLst>
    <p:notesMasterId r:id="rId5"/>
  </p:notesMasterIdLst>
  <p:handoutMasterIdLst>
    <p:handoutMasterId r:id="rId6"/>
  </p:handoutMasterIdLst>
  <p:sldIdLst>
    <p:sldId id="1313" r:id="rId2"/>
    <p:sldId id="1324" r:id="rId3"/>
    <p:sldId id="1323" r:id="rId4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monds Bridaks" initials="" lastIdx="0" clrIdx="0"/>
  <p:cmAuthor id="2" name="Anete Gaiķe" initials="AG" lastIdx="1" clrIdx="1">
    <p:extLst>
      <p:ext uri="{19B8F6BF-5375-455C-9EA6-DF929625EA0E}">
        <p15:presenceInfo xmlns:p15="http://schemas.microsoft.com/office/powerpoint/2012/main" userId="S-1-5-21-738795142-1242532775-405837587-12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6BA539"/>
    <a:srgbClr val="FF4B94"/>
    <a:srgbClr val="FF0066"/>
    <a:srgbClr val="FF0000"/>
    <a:srgbClr val="CC33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5" autoAdjust="0"/>
    <p:restoredTop sz="92244" autoAdjust="0"/>
  </p:normalViewPr>
  <p:slideViewPr>
    <p:cSldViewPr snapToGrid="0" snapToObjects="1">
      <p:cViewPr varScale="1">
        <p:scale>
          <a:sx n="106" d="100"/>
          <a:sy n="106" d="100"/>
        </p:scale>
        <p:origin x="12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9C804B-8A27-4F7D-BD52-4AC585897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D6E5-834C-4559-BA95-75F62CEB13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1B2614-144A-44D7-86A9-EAC88894B561}" type="datetimeFigureOut">
              <a:rPr lang="lv-LV"/>
              <a:pPr>
                <a:defRPr/>
              </a:pPr>
              <a:t>12.09.2023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C493F-9397-4D8B-B9F7-B79060DAB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AFCFC-21AD-4E7F-BF9E-D3D17B1BC8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A3AA46-2214-4F60-983C-71EDB137A914}" type="slidenum">
              <a:rPr lang="lv-LV"/>
              <a:pPr>
                <a:defRPr/>
              </a:pPr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DB4F3-DAEF-4B20-894A-887F88224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88A72-2ED1-46E4-B164-35D00D3E6A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5C1D18-B31F-456B-B296-DAC71133ADEC}" type="datetimeFigureOut">
              <a:rPr lang="lv-LV" altLang="lv-LV"/>
              <a:pPr>
                <a:defRPr/>
              </a:pPr>
              <a:t>12.09.2023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78C43F-4D7E-486D-8E4C-2DFCF9A89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A4E1DF-9A8E-4C38-934B-2A6AF0909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F23F-52D4-4ACA-8D35-267629E3B0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2E62F-79B5-4B5A-AC87-EB6209B09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563B9-EABA-4465-89D6-F69F70025966}" type="slidenum">
              <a:rPr lang="lv-LV" altLang="lv-LV"/>
              <a:pPr>
                <a:defRPr/>
              </a:pPr>
              <a:t>‹Nº›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C7C020-B505-432C-B752-E4DEC71F2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923925" y="952500"/>
            <a:ext cx="8466138" cy="476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142B982-700D-4483-A798-4711223E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75A3A66-59AD-4FD3-848F-2301B9339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4B3D-AEFB-4608-8972-577DE1F8AF57}" type="slidenum">
              <a:rPr kumimoji="0" lang="lv-LV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6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0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B8CC9E37-DC05-435A-AC63-9FE81F1B0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49" y="0"/>
            <a:ext cx="3979101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B88E582-F763-429A-9F37-069914113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5D5D03-612B-4713-B645-D1A837BC0E56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7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9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733ACEF-BB64-4415-8C3F-DDE71EF41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AADCCB2-7716-4E9E-A36F-36B74993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5C9CEB6-6B08-425D-BF74-A8DE28F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D982-60FE-4267-B4CC-AB4519B4DF53}" type="datetimeFigureOut">
              <a:rPr lang="lv-LV" smtClean="0"/>
              <a:t>12.09.2023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6861E1C-E079-459B-ACFD-968B3249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91276D1-5266-4F8D-B725-9A901999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4E2-4BE9-423E-BCD2-9CB857E77487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335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F4E315-19ED-4FD4-8B8E-FDDAAA7D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2EA570D-5484-49FF-ABF4-BEC93982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0166E5-271C-4B2E-B041-280D56E0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D982-60FE-4267-B4CC-AB4519B4DF53}" type="datetimeFigureOut">
              <a:rPr lang="lv-LV" smtClean="0"/>
              <a:t>12.09.2023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995A4A1-7693-499F-9A5C-929B8B27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70AB77C-ECEA-4166-8588-2584DD6F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4E2-4BE9-423E-BCD2-9CB857E77487}" type="slidenum">
              <a:rPr lang="lv-LV" smtClean="0"/>
              <a:t>‹Nº›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19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A4D2E1A-6CDD-49A6-BA33-EF1DD0B73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270636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27433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AC9A00DF-CE9B-493F-B252-2AA56699A0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2706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DC0490-2BBE-4A42-8438-FF57233D2B96}" type="slidenum">
              <a:rPr lang="en-US" altLang="lv-LV"/>
              <a:pPr>
                <a:defRPr/>
              </a:pPr>
              <a:t>‹Nº›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52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78527B9-6670-432B-9878-AD75992C6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9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95B32AD-3725-4455-B857-A085F0441C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113E71-640C-4F1B-9F23-3F0E4A9B4CF5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529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F7B08D-69FC-4C9A-916F-0268E2AA7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2672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5"/>
            <a:ext cx="3962400" cy="428307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C79E2CBF-3DF1-4462-A746-D66BCBF560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3AC791-E025-4A7C-BE5B-CA09458668EC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764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983EBC06-7DB5-4CC3-9062-3C28851B4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9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9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516065"/>
            <a:ext cx="3860800" cy="87153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516065"/>
            <a:ext cx="3962400" cy="87087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D752FFE5-4BC0-4A83-A737-2E6C0160B3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D0BD60D-E02F-43C5-9FA7-0D41ED786719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611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0D5FADDB-A487-40B6-84C1-7C71982DC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0835630-4073-45C5-A233-372002D80B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81F55C2-F15E-42EF-B8E0-84B908E77B2B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379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727BB1E8-29EC-4E35-AD26-28D4830C5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7FAC0A8-72F8-4CC9-9E1D-9B1810DB4B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624254-6A8D-42C3-80C3-07947B3FAB09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8971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ADC77-D127-449F-962F-2B3C59593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272984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7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1" y="1435123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64" indent="0">
              <a:buNone/>
              <a:defRPr sz="1200"/>
            </a:lvl2pPr>
            <a:lvl3pPr marL="939527" indent="0">
              <a:buNone/>
              <a:defRPr sz="1000"/>
            </a:lvl3pPr>
            <a:lvl4pPr marL="1409295" indent="0">
              <a:buNone/>
              <a:defRPr sz="1000"/>
            </a:lvl4pPr>
            <a:lvl5pPr marL="1879058" indent="0">
              <a:buNone/>
              <a:defRPr sz="1000"/>
            </a:lvl5pPr>
            <a:lvl6pPr marL="2348823" indent="0">
              <a:buNone/>
              <a:defRPr sz="1000"/>
            </a:lvl6pPr>
            <a:lvl7pPr marL="2818588" indent="0">
              <a:buNone/>
              <a:defRPr sz="1000"/>
            </a:lvl7pPr>
            <a:lvl8pPr marL="3288350" indent="0">
              <a:buNone/>
              <a:defRPr sz="1000"/>
            </a:lvl8pPr>
            <a:lvl9pPr marL="37581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5E939F6-CDDD-4E39-8563-299415A009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05C9BF-2183-443A-B8EB-48F0682C03CE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046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04565D7-2554-4868-8C7E-6F74A32AD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F1CEDD7-742D-4A33-83EC-9318DE3AF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49" y="0"/>
            <a:ext cx="3979101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6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1080EC-FDA8-4940-B149-4A60D1C115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958DA6-FC1E-4C7C-AECD-B0C82835F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CFD3-59E4-4EEA-8A8E-B68FB6C65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9B7A1-DD97-4A89-9010-BEC1122F39C2}" type="datetime1">
              <a:rPr lang="en-US" altLang="lv-LV"/>
              <a:pPr>
                <a:defRPr/>
              </a:pPr>
              <a:t>9/12/2023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54D2-0FC3-4192-B218-7408D37C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2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220C-845F-4C32-A94D-886127415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EA6F85-E5BC-4ECD-AC2F-69F4BA5A450E}" type="slidenum">
              <a:rPr lang="en-US" altLang="lv-LV"/>
              <a:pPr>
                <a:defRPr/>
              </a:pPr>
              <a:t>‹Nº›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986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76" r:id="rId10"/>
    <p:sldLayoutId id="2147483977" r:id="rId11"/>
    <p:sldLayoutId id="2147483978" r:id="rId12"/>
  </p:sldLayoutIdLst>
  <p:hf hdr="0" ftr="0" dt="0"/>
  <p:txStyles>
    <p:titleStyle>
      <a:lvl1pPr algn="ctr" defTabSz="936625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178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54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32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09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49250" indent="-349250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0413" indent="-290513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15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14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13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706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70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236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999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64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27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295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058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823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588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350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117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imeshighereducation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AD4A-0508-4501-B98D-51C829B5B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9181" y="3124200"/>
            <a:ext cx="7146664" cy="1292909"/>
          </a:xfrm>
          <a:solidFill>
            <a:srgbClr val="2E75B6">
              <a:alpha val="81000"/>
            </a:srgbClr>
          </a:solidFill>
        </p:spPr>
        <p:txBody>
          <a:bodyPr/>
          <a:lstStyle/>
          <a:p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Apoyo para el aprendizaje en plataformas abiertas de cursos en línea con buena reputación internacional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2064D-4533-4B1E-96B9-217BB4A0C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21"/>
          <a:stretch/>
        </p:blipFill>
        <p:spPr>
          <a:xfrm>
            <a:off x="4170679" y="0"/>
            <a:ext cx="3354905" cy="2944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4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911F8-5D18-44BA-8F3A-7EF54654F59F}"/>
              </a:ext>
            </a:extLst>
          </p:cNvPr>
          <p:cNvSpPr/>
          <p:nvPr/>
        </p:nvSpPr>
        <p:spPr>
          <a:xfrm>
            <a:off x="0" y="0"/>
            <a:ext cx="6379190" cy="6848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lvl="1" indent="269875">
              <a:spcBef>
                <a:spcPts val="0"/>
              </a:spcBef>
            </a:pPr>
            <a:endParaRPr 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5475" lvl="1" indent="269875">
              <a:spcBef>
                <a:spcPts val="0"/>
              </a:spcBef>
            </a:pPr>
            <a:endParaRPr 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5475" lvl="1" indent="269875">
              <a:spcBef>
                <a:spcPts val="0"/>
              </a:spcBef>
            </a:pPr>
            <a:endParaRPr 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5475" lvl="1" indent="269875">
              <a:spcBef>
                <a:spcPts val="0"/>
              </a:spcBef>
            </a:pPr>
            <a:endParaRPr 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5475" lvl="1" indent="269875">
              <a:spcBef>
                <a:spcPts val="0"/>
              </a:spcBef>
            </a:pPr>
            <a:endParaRPr 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septiembre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2021, el SPE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Letonia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introdujo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«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Iniciativa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habilidades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futuro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que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financiaba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mediante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aprendizaje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línea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especial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hincapié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73063" lvl="1" indent="2524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TIC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73063" lvl="1" indent="2524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empresas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73063" lvl="1" indent="2524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datos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73063" lvl="1" indent="2524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aprendizaje profesional de idiomas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73063" lvl="1" indent="25241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competencias trasversales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lvl="1" indent="182563">
              <a:spcBef>
                <a:spcPts val="0"/>
              </a:spcBef>
              <a:buFont typeface="Arial" panose="020B0604020202020204" pitchFamily="34" charset="0"/>
              <a:buNone/>
            </a:pP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 plataformas deben cumplir con una serie de criterios del Consejo de Ministros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Coursera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(90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%)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edX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(9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%)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FutureLearn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%)</a:t>
            </a:r>
          </a:p>
          <a:p>
            <a:pPr marL="87313" indent="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asegurar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calidad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ofrecidos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al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enseñanza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superior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albergados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la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plataforma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tienen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estar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incluidos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el Ranking de las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Universidades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Mundo (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publicado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https://www.timeshighereducation.com/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87313" indent="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Financiación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SPE de hasta 500 EUR con la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financiación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previa del 50 %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Desempleados/empleados pueden realizar múltiples cursos</a:t>
            </a: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julio de 2022: teniendo en cuenta el alto valor que tiene para los clientes la oportunidad de estudiar en programas educativos reconocidos internacionalmente y su interés por ello, el servicio se incluyó en la lista de los servicios básicos del SPE y su implementación continuó. </a:t>
            </a:r>
            <a:endParaRPr lang="lv-LV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313" indent="1825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FA72046-1656-46C9-8A78-F9AB3671A0F8}"/>
              </a:ext>
            </a:extLst>
          </p:cNvPr>
          <p:cNvSpPr/>
          <p:nvPr/>
        </p:nvSpPr>
        <p:spPr>
          <a:xfrm rot="10800000">
            <a:off x="6102014" y="0"/>
            <a:ext cx="6089989" cy="4514238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83FFA-C105-4CEA-810B-BA4C17CF05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2</a:t>
            </a:fld>
            <a:endParaRPr lang="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45CBBD-69E7-4B99-8CB8-49C0113C5729}"/>
              </a:ext>
            </a:extLst>
          </p:cNvPr>
          <p:cNvSpPr txBox="1">
            <a:spLocks/>
          </p:cNvSpPr>
          <p:nvPr/>
        </p:nvSpPr>
        <p:spPr bwMode="auto">
          <a:xfrm>
            <a:off x="-980993" y="250045"/>
            <a:ext cx="8128000" cy="3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3950" tIns="46975" rIns="93950" bIns="46975" numCol="1" anchor="t" anchorCtr="0" compatLnSpc="1">
            <a:prstTxWarp prst="textNoShape">
              <a:avLst/>
            </a:prstTxWarp>
            <a:noAutofit/>
          </a:bodyPr>
          <a:lstStyle>
            <a:lvl1pPr lvl="0" algn="l" defTabSz="9366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kern="120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defTabSz="9366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lvl="2" algn="ctr" defTabSz="9366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lvl="3" algn="ctr" defTabSz="9366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lvl="4" algn="ctr" defTabSz="9366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178" lvl="5" algn="ctr" defTabSz="93816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354" lvl="6" algn="ctr" defTabSz="93816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532" lvl="7" algn="ctr" defTabSz="93816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709" lvl="8" algn="ctr" defTabSz="93816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sz="1800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INICIATIVA DE HABILIDADES DEL FUTURO</a:t>
            </a:r>
            <a:endParaRPr lang="lv-LV" sz="1800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01553DC-FED8-4C45-91FE-A58AB18C4E2E}"/>
              </a:ext>
            </a:extLst>
          </p:cNvPr>
          <p:cNvSpPr/>
          <p:nvPr/>
        </p:nvSpPr>
        <p:spPr>
          <a:xfrm rot="16200000">
            <a:off x="9696195" y="4352574"/>
            <a:ext cx="2334144" cy="265747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06AB0D-9BCD-4284-8CCA-6322126C54C6}"/>
              </a:ext>
            </a:extLst>
          </p:cNvPr>
          <p:cNvSpPr/>
          <p:nvPr/>
        </p:nvSpPr>
        <p:spPr>
          <a:xfrm>
            <a:off x="9557948" y="4697722"/>
            <a:ext cx="1114425" cy="1123950"/>
          </a:xfrm>
          <a:prstGeom prst="ellipse">
            <a:avLst/>
          </a:prstGeom>
          <a:solidFill>
            <a:srgbClr val="6BA53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531BB9-3152-4BC3-8610-7FD59B0B451F}"/>
              </a:ext>
            </a:extLst>
          </p:cNvPr>
          <p:cNvSpPr/>
          <p:nvPr/>
        </p:nvSpPr>
        <p:spPr>
          <a:xfrm>
            <a:off x="10534003" y="4219251"/>
            <a:ext cx="590057" cy="5899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69C55E-2152-42E4-AB99-64D5FC482583}"/>
              </a:ext>
            </a:extLst>
          </p:cNvPr>
          <p:cNvGrpSpPr/>
          <p:nvPr/>
        </p:nvGrpSpPr>
        <p:grpSpPr>
          <a:xfrm rot="21335893">
            <a:off x="6393232" y="-9011"/>
            <a:ext cx="5449091" cy="4715761"/>
            <a:chOff x="6019800" y="-414611"/>
            <a:chExt cx="6515100" cy="5713261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A6FFF004-9B9C-441C-8E2E-51ACEF7E95AA}"/>
                </a:ext>
              </a:extLst>
            </p:cNvPr>
            <p:cNvSpPr/>
            <p:nvPr/>
          </p:nvSpPr>
          <p:spPr>
            <a:xfrm>
              <a:off x="6019800" y="1077731"/>
              <a:ext cx="3124200" cy="2728579"/>
            </a:xfrm>
            <a:prstGeom prst="diamond">
              <a:avLst/>
            </a:prstGeom>
            <a:blipFill dpi="0" rotWithShape="1">
              <a:blip r:embed="rId3"/>
              <a:srcRect/>
              <a:stretch>
                <a:fillRect l="-17000" t="-3000" r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BA8FC54B-DF0A-4D6E-8D8A-A3A8B72F98F1}"/>
                </a:ext>
              </a:extLst>
            </p:cNvPr>
            <p:cNvSpPr/>
            <p:nvPr/>
          </p:nvSpPr>
          <p:spPr>
            <a:xfrm>
              <a:off x="7715250" y="2570071"/>
              <a:ext cx="3124200" cy="2728579"/>
            </a:xfrm>
            <a:prstGeom prst="diamond">
              <a:avLst/>
            </a:prstGeom>
            <a:blipFill>
              <a:blip r:embed="rId4"/>
              <a:stretch>
                <a:fillRect l="-17000" t="-3000" r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A75FADEA-05A3-4D15-ABD9-9CDEDD77F457}"/>
                </a:ext>
              </a:extLst>
            </p:cNvPr>
            <p:cNvSpPr/>
            <p:nvPr/>
          </p:nvSpPr>
          <p:spPr>
            <a:xfrm>
              <a:off x="7715251" y="-414611"/>
              <a:ext cx="3124200" cy="2728579"/>
            </a:xfrm>
            <a:prstGeom prst="diamond">
              <a:avLst/>
            </a:prstGeom>
            <a:blipFill>
              <a:blip r:embed="rId5"/>
              <a:srcRect/>
              <a:stretch>
                <a:fillRect l="6254" t="3444" r="-4708" b="-3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997143D1-A682-4897-B932-504337B30B57}"/>
                </a:ext>
              </a:extLst>
            </p:cNvPr>
            <p:cNvSpPr/>
            <p:nvPr/>
          </p:nvSpPr>
          <p:spPr>
            <a:xfrm>
              <a:off x="9410700" y="1068609"/>
              <a:ext cx="3124200" cy="2728579"/>
            </a:xfrm>
            <a:prstGeom prst="diamond">
              <a:avLst/>
            </a:prstGeom>
            <a:blipFill>
              <a:blip r:embed="rId6"/>
              <a:stretch>
                <a:fillRect l="-17000" t="-3000" r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61E125-D1F4-4B6B-AB49-5E4A0624D579}"/>
              </a:ext>
            </a:extLst>
          </p:cNvPr>
          <p:cNvCxnSpPr/>
          <p:nvPr/>
        </p:nvCxnSpPr>
        <p:spPr>
          <a:xfrm>
            <a:off x="425687" y="633822"/>
            <a:ext cx="5284269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a 7" descr="Cloud Computing with solid fill">
            <a:extLst>
              <a:ext uri="{FF2B5EF4-FFF2-40B4-BE49-F238E27FC236}">
                <a16:creationId xmlns:a16="http://schemas.microsoft.com/office/drawing/2014/main" id="{CA9BDE21-72F1-42EE-BA4E-7AA50F7E1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1057" y="4576122"/>
            <a:ext cx="1844027" cy="16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F3F26-AFF0-459C-849F-44FFB8237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01"/>
          <a:stretch/>
        </p:blipFill>
        <p:spPr>
          <a:xfrm>
            <a:off x="7309928" y="3571545"/>
            <a:ext cx="4854780" cy="3286455"/>
          </a:xfrm>
          <a:prstGeom prst="rect">
            <a:avLst/>
          </a:prstGeom>
        </p:spPr>
      </p:pic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F42F79F9-94E4-4DD7-A24F-34ABB836E619}"/>
              </a:ext>
            </a:extLst>
          </p:cNvPr>
          <p:cNvSpPr/>
          <p:nvPr/>
        </p:nvSpPr>
        <p:spPr>
          <a:xfrm>
            <a:off x="0" y="83726"/>
            <a:ext cx="380060" cy="24744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600" cap="al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819D62-6164-40F1-A3F0-A87B04ADCA27}"/>
              </a:ext>
            </a:extLst>
          </p:cNvPr>
          <p:cNvSpPr txBox="1"/>
          <p:nvPr/>
        </p:nvSpPr>
        <p:spPr>
          <a:xfrm>
            <a:off x="152400" y="1881267"/>
            <a:ext cx="1478427" cy="338554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2825F7-63E1-4EB3-A938-5198F322A025}"/>
              </a:ext>
            </a:extLst>
          </p:cNvPr>
          <p:cNvSpPr/>
          <p:nvPr/>
        </p:nvSpPr>
        <p:spPr>
          <a:xfrm>
            <a:off x="1736788" y="1881267"/>
            <a:ext cx="10171213" cy="503080"/>
          </a:xfrm>
          <a:prstGeom prst="rect">
            <a:avLst/>
          </a:prstGeom>
          <a:solidFill>
            <a:srgbClr val="4F8CC2"/>
          </a:solidFill>
          <a:ln>
            <a:solidFill>
              <a:srgbClr val="609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Mejorar el conocimiento, las habilidades y las competencias en plataformas de cursos en línea de reconocimiento internacional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83BE1-6489-406D-AD23-D18AF799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92" y="1229027"/>
            <a:ext cx="1847945" cy="368319"/>
          </a:xfrm>
          <a:prstGeom prst="rect">
            <a:avLst/>
          </a:prstGeom>
        </p:spPr>
      </p:pic>
      <p:sp>
        <p:nvSpPr>
          <p:cNvPr id="27" name="Virsraksts 1">
            <a:extLst>
              <a:ext uri="{FF2B5EF4-FFF2-40B4-BE49-F238E27FC236}">
                <a16:creationId xmlns:a16="http://schemas.microsoft.com/office/drawing/2014/main" id="{C9FBAEA1-2D20-49DF-B237-40A3DC44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3" y="1590"/>
            <a:ext cx="12194303" cy="896516"/>
          </a:xfrm>
          <a:solidFill>
            <a:srgbClr val="4F8CC2"/>
          </a:solidFill>
        </p:spPr>
        <p:txBody>
          <a:bodyPr>
            <a:noAutofit/>
          </a:bodyPr>
          <a:lstStyle/>
          <a:p>
            <a:pPr marL="358775"/>
            <a:r>
              <a:rPr lang="es-ES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Plataformas de cursos de aprendizaje en línea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750978-0099-408A-95B8-6F31A7D07273}"/>
              </a:ext>
            </a:extLst>
          </p:cNvPr>
          <p:cNvGrpSpPr/>
          <p:nvPr/>
        </p:nvGrpSpPr>
        <p:grpSpPr>
          <a:xfrm>
            <a:off x="1736788" y="4740170"/>
            <a:ext cx="9334486" cy="1284983"/>
            <a:chOff x="1736788" y="4740170"/>
            <a:chExt cx="8999794" cy="12849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9A2A52-ED41-4F66-8960-901B60C00DB4}"/>
                </a:ext>
              </a:extLst>
            </p:cNvPr>
            <p:cNvGrpSpPr/>
            <p:nvPr/>
          </p:nvGrpSpPr>
          <p:grpSpPr>
            <a:xfrm>
              <a:off x="1736788" y="4740170"/>
              <a:ext cx="8999794" cy="584775"/>
              <a:chOff x="1736788" y="4740170"/>
              <a:chExt cx="8999794" cy="58477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667096-6EFE-4F44-8530-443E73506E99}"/>
                  </a:ext>
                </a:extLst>
              </p:cNvPr>
              <p:cNvSpPr txBox="1"/>
              <p:nvPr/>
            </p:nvSpPr>
            <p:spPr>
              <a:xfrm>
                <a:off x="1736788" y="4740170"/>
                <a:ext cx="5797792" cy="338554"/>
              </a:xfrm>
              <a:prstGeom prst="rect">
                <a:avLst/>
              </a:prstGeom>
              <a:solidFill>
                <a:srgbClr val="E3B83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160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 HABILIDADES TRANSDISCIPLINARIAS ADICIONALES: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3BCCB5-4F6A-4AC3-8996-56A8BD1E1F73}"/>
                  </a:ext>
                </a:extLst>
              </p:cNvPr>
              <p:cNvSpPr txBox="1"/>
              <p:nvPr/>
            </p:nvSpPr>
            <p:spPr>
              <a:xfrm>
                <a:off x="7534580" y="4740170"/>
                <a:ext cx="3202002" cy="584775"/>
              </a:xfrm>
              <a:prstGeom prst="rect">
                <a:avLst/>
              </a:prstGeom>
              <a:solidFill>
                <a:srgbClr val="E3B83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Número de participantes </a:t>
                </a:r>
                <a:r>
                  <a:rPr lang="es-ES" sz="16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*</a:t>
                </a:r>
                <a:r>
                  <a:rPr lang="es-E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DF131E-4EF3-4703-955A-CEA9B259A39E}"/>
                </a:ext>
              </a:extLst>
            </p:cNvPr>
            <p:cNvGrpSpPr/>
            <p:nvPr/>
          </p:nvGrpSpPr>
          <p:grpSpPr>
            <a:xfrm>
              <a:off x="1753294" y="5163379"/>
              <a:ext cx="8919746" cy="861774"/>
              <a:chOff x="1753294" y="5163379"/>
              <a:chExt cx="8919746" cy="861774"/>
            </a:xfrm>
          </p:grpSpPr>
          <p:sp>
            <p:nvSpPr>
              <p:cNvPr id="85" name="TextBox 21">
                <a:extLst>
                  <a:ext uri="{FF2B5EF4-FFF2-40B4-BE49-F238E27FC236}">
                    <a16:creationId xmlns:a16="http://schemas.microsoft.com/office/drawing/2014/main" id="{B408673C-D555-4359-8EFF-B61BE99B76F3}"/>
                  </a:ext>
                </a:extLst>
              </p:cNvPr>
              <p:cNvSpPr txBox="1"/>
              <p:nvPr/>
            </p:nvSpPr>
            <p:spPr>
              <a:xfrm>
                <a:off x="1753294" y="5163379"/>
                <a:ext cx="7111306" cy="86177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474979" lvl="1" indent="-237490" algn="just">
                  <a:buFont typeface="Arial"/>
                  <a:buChar char="•"/>
                </a:pPr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Comunicación y colaboración en el entorno laboral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Creatividad e innovación en el entorno profesional</a:t>
                </a:r>
                <a:r>
                  <a:rPr lang="es-ES" sz="1400" dirty="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Autoorganización y gestión del tiempo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Competencias y métodos de aprendizaje</a:t>
                </a:r>
              </a:p>
            </p:txBody>
          </p:sp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id="{F14BDD76-3741-49BF-A2A4-D41BE6B5A337}"/>
                  </a:ext>
                </a:extLst>
              </p:cNvPr>
              <p:cNvSpPr txBox="1"/>
              <p:nvPr/>
            </p:nvSpPr>
            <p:spPr>
              <a:xfrm>
                <a:off x="7587626" y="5163379"/>
                <a:ext cx="3085414" cy="86177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48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40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16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12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DCA20C-13C4-4A5A-8588-65D81B370E72}"/>
              </a:ext>
            </a:extLst>
          </p:cNvPr>
          <p:cNvGrpSpPr/>
          <p:nvPr/>
        </p:nvGrpSpPr>
        <p:grpSpPr>
          <a:xfrm>
            <a:off x="1736790" y="2668268"/>
            <a:ext cx="7356410" cy="1700732"/>
            <a:chOff x="1736790" y="2668268"/>
            <a:chExt cx="6993339" cy="17007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DF82FE-4300-426E-9DFC-DAE597B04697}"/>
                </a:ext>
              </a:extLst>
            </p:cNvPr>
            <p:cNvGrpSpPr/>
            <p:nvPr/>
          </p:nvGrpSpPr>
          <p:grpSpPr>
            <a:xfrm>
              <a:off x="1736790" y="2668268"/>
              <a:ext cx="6993339" cy="338554"/>
              <a:chOff x="1736790" y="2668268"/>
              <a:chExt cx="6993339" cy="33855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48E3ADD-4A96-4790-AA2D-92E25FECE4B4}"/>
                  </a:ext>
                </a:extLst>
              </p:cNvPr>
              <p:cNvSpPr txBox="1"/>
              <p:nvPr/>
            </p:nvSpPr>
            <p:spPr>
              <a:xfrm>
                <a:off x="1736790" y="2668268"/>
                <a:ext cx="5781825" cy="338554"/>
              </a:xfrm>
              <a:prstGeom prst="rect">
                <a:avLst/>
              </a:prstGeom>
              <a:solidFill>
                <a:srgbClr val="E3B83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160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ASIGNATURAS: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92CD90-88F5-4B98-8188-77A9119B2DE9}"/>
                  </a:ext>
                </a:extLst>
              </p:cNvPr>
              <p:cNvSpPr txBox="1"/>
              <p:nvPr/>
            </p:nvSpPr>
            <p:spPr>
              <a:xfrm>
                <a:off x="5495083" y="2668268"/>
                <a:ext cx="3235046" cy="338554"/>
              </a:xfrm>
              <a:prstGeom prst="rect">
                <a:avLst/>
              </a:prstGeom>
              <a:solidFill>
                <a:srgbClr val="E3B83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Número de participantes </a:t>
                </a:r>
                <a:r>
                  <a:rPr lang="es-ES" sz="16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*</a:t>
                </a:r>
                <a:r>
                  <a:rPr lang="es-ES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41B505-F9C1-469C-9369-1E183C0F15F9}"/>
                </a:ext>
              </a:extLst>
            </p:cNvPr>
            <p:cNvGrpSpPr/>
            <p:nvPr/>
          </p:nvGrpSpPr>
          <p:grpSpPr>
            <a:xfrm>
              <a:off x="1736791" y="3076338"/>
              <a:ext cx="6896752" cy="1292662"/>
              <a:chOff x="1736791" y="3076338"/>
              <a:chExt cx="6896752" cy="1292662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AA77CF4A-5716-4DC4-9063-E69E451648CB}"/>
                  </a:ext>
                </a:extLst>
              </p:cNvPr>
              <p:cNvSpPr txBox="1"/>
              <p:nvPr/>
            </p:nvSpPr>
            <p:spPr>
              <a:xfrm>
                <a:off x="5168766" y="3076338"/>
                <a:ext cx="3464777" cy="12926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474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367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165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151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99</a:t>
                </a:r>
              </a:p>
              <a:p>
                <a:pPr marL="237489" lvl="1" algn="ctr"/>
                <a:r>
                  <a:rPr lang="es-ES" sz="1400" b="1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92</a:t>
                </a:r>
              </a:p>
            </p:txBody>
          </p:sp>
          <p:sp>
            <p:nvSpPr>
              <p:cNvPr id="83" name="TextBox 19">
                <a:extLst>
                  <a:ext uri="{FF2B5EF4-FFF2-40B4-BE49-F238E27FC236}">
                    <a16:creationId xmlns:a16="http://schemas.microsoft.com/office/drawing/2014/main" id="{AF243809-12B2-4B59-8C5F-446D72452885}"/>
                  </a:ext>
                </a:extLst>
              </p:cNvPr>
              <p:cNvSpPr txBox="1"/>
              <p:nvPr/>
            </p:nvSpPr>
            <p:spPr>
              <a:xfrm>
                <a:off x="1736791" y="3076338"/>
                <a:ext cx="4359210" cy="12926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Informática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Empresas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Datos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Aprendizaje profesional de idiomas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Tecnologías de la información</a:t>
                </a:r>
              </a:p>
              <a:p>
                <a:pPr marL="474979" lvl="1" indent="-237490" algn="just">
                  <a:buFont typeface="Arial"/>
                  <a:buChar char="•"/>
                </a:pPr>
                <a:r>
                  <a:rPr lang="es-ES" sz="1400">
                    <a:solidFill>
                      <a:srgbClr val="20252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Gestión</a:t>
                </a:r>
              </a:p>
            </p:txBody>
          </p:sp>
        </p:grpSp>
      </p:grpSp>
      <p:sp>
        <p:nvSpPr>
          <p:cNvPr id="47" name="Virsraksts 1">
            <a:extLst>
              <a:ext uri="{FF2B5EF4-FFF2-40B4-BE49-F238E27FC236}">
                <a16:creationId xmlns:a16="http://schemas.microsoft.com/office/drawing/2014/main" id="{55B9E903-C990-413F-868E-C8642373FE98}"/>
              </a:ext>
            </a:extLst>
          </p:cNvPr>
          <p:cNvSpPr txBox="1">
            <a:spLocks/>
          </p:cNvSpPr>
          <p:nvPr/>
        </p:nvSpPr>
        <p:spPr>
          <a:xfrm>
            <a:off x="1630827" y="6325939"/>
            <a:ext cx="6078073" cy="4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</a:rPr>
              <a:t>* Número de participantes</a:t>
            </a:r>
          </a:p>
          <a:p>
            <a:pPr marL="173038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durante todo el periodo 08/09/2021 – 31/03/2023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C1149-25B5-4F1C-978E-223A030198B8}"/>
              </a:ext>
            </a:extLst>
          </p:cNvPr>
          <p:cNvGrpSpPr/>
          <p:nvPr/>
        </p:nvGrpSpPr>
        <p:grpSpPr>
          <a:xfrm>
            <a:off x="9737318" y="5594266"/>
            <a:ext cx="1232919" cy="1177310"/>
            <a:chOff x="9569495" y="5614973"/>
            <a:chExt cx="1232919" cy="11773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377CFE-426C-4AD1-88FB-99F248B88DB5}"/>
                </a:ext>
              </a:extLst>
            </p:cNvPr>
            <p:cNvGrpSpPr/>
            <p:nvPr/>
          </p:nvGrpSpPr>
          <p:grpSpPr>
            <a:xfrm>
              <a:off x="9569495" y="5614973"/>
              <a:ext cx="1232919" cy="1177310"/>
              <a:chOff x="4122351" y="1257154"/>
              <a:chExt cx="4225010" cy="409472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EC7938D-608D-4F13-95E9-2332A91341B2}"/>
                  </a:ext>
                </a:extLst>
              </p:cNvPr>
              <p:cNvSpPr/>
              <p:nvPr/>
            </p:nvSpPr>
            <p:spPr>
              <a:xfrm>
                <a:off x="4122351" y="1257154"/>
                <a:ext cx="4225010" cy="40947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4F8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594FA4-DC94-4468-A751-3065320BB9B5}"/>
                  </a:ext>
                </a:extLst>
              </p:cNvPr>
              <p:cNvSpPr txBox="1"/>
              <p:nvPr/>
            </p:nvSpPr>
            <p:spPr>
              <a:xfrm>
                <a:off x="4347946" y="2750967"/>
                <a:ext cx="3773819" cy="139159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>
                    <a:latin typeface="Verdana" panose="020B0604030504040204" pitchFamily="34" charset="0"/>
                    <a:ea typeface="Verdana" panose="020B0604030504040204" pitchFamily="34" charset="0"/>
                  </a:rPr>
                  <a:t>1464</a:t>
                </a:r>
                <a:r>
                  <a:rPr lang="es-ES" sz="2000" b="1" baseline="30000">
                    <a:latin typeface="Verdana" panose="020B0604030504040204" pitchFamily="34" charset="0"/>
                    <a:ea typeface="Verdana" panose="020B0604030504040204" pitchFamily="34" charset="0"/>
                  </a:rPr>
                  <a:t>*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D78B67-DE53-4D47-A1D8-6F7BDB8F9C85}"/>
                </a:ext>
              </a:extLst>
            </p:cNvPr>
            <p:cNvSpPr txBox="1"/>
            <p:nvPr/>
          </p:nvSpPr>
          <p:spPr>
            <a:xfrm>
              <a:off x="9701159" y="5886653"/>
              <a:ext cx="1101255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>
                  <a:latin typeface="Verdana" panose="020B0604030504040204" pitchFamily="34" charset="0"/>
                  <a:ea typeface="Verdana" panose="020B0604030504040204" pitchFamily="34" charset="0"/>
                </a:rPr>
                <a:t>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935052"/>
      </p:ext>
    </p:extLst>
  </p:cSld>
  <p:clrMapOvr>
    <a:masterClrMapping/>
  </p:clrMapOvr>
</p:sld>
</file>

<file path=ppt/theme/theme1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7634</TotalTime>
  <Words>310</Words>
  <Application>Microsoft Office PowerPoint</Application>
  <PresentationFormat>Panorámica</PresentationFormat>
  <Paragraphs>55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MS PGothic</vt:lpstr>
      <vt:lpstr>Arial</vt:lpstr>
      <vt:lpstr>Calibri</vt:lpstr>
      <vt:lpstr>Courier New</vt:lpstr>
      <vt:lpstr>Times New Roman</vt:lpstr>
      <vt:lpstr>Verdana</vt:lpstr>
      <vt:lpstr>90_Prezentacija_templateLV</vt:lpstr>
      <vt:lpstr>Apoyo para el aprendizaje en plataformas abiertas de cursos en línea con buena reputación internacional</vt:lpstr>
      <vt:lpstr>Presentación de PowerPoint</vt:lpstr>
      <vt:lpstr>Plataformas de cursos de aprendizaje en línea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Rosa María Molano Mohedano</cp:lastModifiedBy>
  <cp:revision>314</cp:revision>
  <dcterms:created xsi:type="dcterms:W3CDTF">2014-11-20T14:46:47Z</dcterms:created>
  <dcterms:modified xsi:type="dcterms:W3CDTF">2023-09-12T08:35:52Z</dcterms:modified>
</cp:coreProperties>
</file>